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67" r:id="rId6"/>
    <p:sldId id="259" r:id="rId7"/>
    <p:sldId id="260" r:id="rId8"/>
    <p:sldId id="268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12/5/2016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8fbCIQK977Y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1.jpeg"/><Relationship Id="rId2" Type="http://schemas.openxmlformats.org/officeDocument/2006/relationships/video" Target="https://www.youtube.com/embed/7QDvKzY4aqA" TargetMode="External"/><Relationship Id="rId1" Type="http://schemas.openxmlformats.org/officeDocument/2006/relationships/video" Target="https://www.youtube.com/embed/a19LTnXkyVQ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Toward a New Heaven and a New Earth: </a:t>
            </a:r>
            <a:br>
              <a:rPr lang="en-US" dirty="0" smtClean="0"/>
            </a:br>
            <a:r>
              <a:rPr lang="en-US" dirty="0" smtClean="0"/>
              <a:t>The Scientific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Sir Isaac Newton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Arguably the smartest man who ever lived…ever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May have been hit on the head with an apple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Almost singlehandedly invented calculus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599"/>
            <a:ext cx="3883611" cy="533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Newton’s Laws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First Law: Every object continues in a state of rest or uniform motion in a straight line until deflected by a force</a:t>
            </a:r>
          </a:p>
          <a:p>
            <a:r>
              <a:rPr lang="en-US" dirty="0" smtClean="0"/>
              <a:t>Second Law: The rate of change of motion on an object is proportional to the force acting on it (Force = mass </a:t>
            </a:r>
            <a:r>
              <a:rPr lang="en-US" smtClean="0"/>
              <a:t>x acceleration)</a:t>
            </a:r>
            <a:endParaRPr lang="en-US" dirty="0" smtClean="0"/>
          </a:p>
          <a:p>
            <a:r>
              <a:rPr lang="en-US" u="sng" dirty="0" smtClean="0"/>
              <a:t>Third Law: For every action there is an equal and opposite reaction</a:t>
            </a:r>
          </a:p>
          <a:p>
            <a:r>
              <a:rPr lang="en-US" dirty="0" smtClean="0"/>
              <a:t>Law of Gravitation: every object in the universe is affected by gravity</a:t>
            </a:r>
            <a:endParaRPr lang="en-US" dirty="0"/>
          </a:p>
        </p:txBody>
      </p:sp>
      <p:pic>
        <p:nvPicPr>
          <p:cNvPr id="6146" name="Picture 2" descr="C:\Users\The Rock\Pictures\Random\newton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4721087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Toward Enlightenment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By challenging Aristotle, science made it possible for philosophers to develop new ways of thinking about human nature, politics, and government</a:t>
            </a:r>
          </a:p>
          <a:p>
            <a:pPr lvl="1"/>
            <a:r>
              <a:rPr lang="en-US" dirty="0" smtClean="0"/>
              <a:t>If Aristotle was wrong about science and the universe, could he also be wrong about nations and government?</a:t>
            </a:r>
          </a:p>
          <a:p>
            <a:pPr lvl="1"/>
            <a:r>
              <a:rPr lang="en-US" u="sng" dirty="0" smtClean="0"/>
              <a:t>If Aristotle is wrong, is there a better way to organize a country?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2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Challenge to Aristotle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For 1500 years, Aristotelian physics and philosophy ruled the study of science and government</a:t>
            </a:r>
          </a:p>
          <a:p>
            <a:endParaRPr lang="en-US" dirty="0" smtClean="0"/>
          </a:p>
          <a:p>
            <a:r>
              <a:rPr lang="en-US" dirty="0" smtClean="0"/>
              <a:t>The Ptolemaic Universe was a conception of the universe that was centered around the Earth</a:t>
            </a:r>
          </a:p>
          <a:p>
            <a:pPr lvl="1"/>
            <a:r>
              <a:rPr lang="en-US" smtClean="0"/>
              <a:t>This </a:t>
            </a:r>
            <a:r>
              <a:rPr lang="en-US" smtClean="0"/>
              <a:t>is </a:t>
            </a:r>
            <a:r>
              <a:rPr lang="en-US" dirty="0" smtClean="0"/>
              <a:t>called a </a:t>
            </a:r>
            <a:r>
              <a:rPr lang="en-US" i="1" dirty="0" smtClean="0"/>
              <a:t>geocentric </a:t>
            </a:r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The heavenly bodies moved in perfect circles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Ptolemaic Model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Explained the phases of the Moon</a:t>
            </a:r>
          </a:p>
          <a:p>
            <a:r>
              <a:rPr lang="en-US" dirty="0" smtClean="0"/>
              <a:t>Explained why the stars don’t appear to move</a:t>
            </a:r>
            <a:br>
              <a:rPr lang="en-US" dirty="0" smtClean="0"/>
            </a:br>
            <a:r>
              <a:rPr lang="en-US" dirty="0" smtClean="0"/>
              <a:t>Explained why the Earth didn’t appear to move either</a:t>
            </a:r>
          </a:p>
        </p:txBody>
      </p:sp>
      <p:pic>
        <p:nvPicPr>
          <p:cNvPr id="1026" name="Picture 2" descr="https://skepticalteacher.files.wordpress.com/2010/09/ptolemy1.gif?w=513&amp;h=47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163322"/>
            <a:ext cx="4038600" cy="373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3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err="1" smtClean="0"/>
              <a:t>Nicolaus</a:t>
            </a:r>
            <a:r>
              <a:rPr lang="en-US" u="sng" dirty="0" smtClean="0"/>
              <a:t> Copernicus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1543: Copernicus publishes </a:t>
            </a:r>
            <a:r>
              <a:rPr lang="en-US" i="1" dirty="0" smtClean="0"/>
              <a:t>On the Revolutions of the Heavenly Spheres</a:t>
            </a:r>
          </a:p>
          <a:p>
            <a:r>
              <a:rPr lang="en-US" u="sng" dirty="0" smtClean="0"/>
              <a:t>Copernicus argued that we lived in a </a:t>
            </a:r>
            <a:r>
              <a:rPr lang="en-US" i="1" u="sng" dirty="0" smtClean="0"/>
              <a:t>heliocentric</a:t>
            </a:r>
            <a:r>
              <a:rPr lang="en-US" u="sng" dirty="0" smtClean="0"/>
              <a:t> universe with the Sun at the center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371600"/>
            <a:ext cx="457708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Copernican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Everything moves in perfect circles</a:t>
            </a:r>
          </a:p>
          <a:p>
            <a:r>
              <a:rPr lang="en-US" dirty="0" smtClean="0"/>
              <a:t>But the Sun is at the center</a:t>
            </a:r>
          </a:p>
          <a:p>
            <a:endParaRPr lang="en-US" dirty="0"/>
          </a:p>
        </p:txBody>
      </p:sp>
      <p:pic>
        <p:nvPicPr>
          <p:cNvPr id="2050" name="Picture 2" descr="http://www.conservapedia.com/images/thumb/0/0e/Copernicus_system.gif/300px-Copernicus_system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83" y="2057400"/>
            <a:ext cx="4291723" cy="373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8fbCIQK977Y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572000" y="3909514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27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Tycho</a:t>
            </a:r>
            <a:r>
              <a:rPr lang="en-US" dirty="0" smtClean="0"/>
              <a:t> Brahe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Tycho</a:t>
            </a:r>
            <a:r>
              <a:rPr lang="en-US" dirty="0" smtClean="0"/>
              <a:t> was a brilliant observational astronomer</a:t>
            </a:r>
          </a:p>
          <a:p>
            <a:endParaRPr lang="en-US" dirty="0" smtClean="0"/>
          </a:p>
          <a:p>
            <a:r>
              <a:rPr lang="en-US" dirty="0" smtClean="0"/>
              <a:t>His measurements were so accurate they allowed his best friend and student to take the next step in destroying Aristotelian Science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12752"/>
            <a:ext cx="3733800" cy="554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Johannes </a:t>
            </a:r>
            <a:r>
              <a:rPr lang="en-US" u="sng" dirty="0" err="1" smtClean="0"/>
              <a:t>Kepler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Used </a:t>
            </a:r>
            <a:r>
              <a:rPr lang="en-US" dirty="0" err="1" smtClean="0"/>
              <a:t>Tycho’s</a:t>
            </a:r>
            <a:r>
              <a:rPr lang="en-US" dirty="0" smtClean="0"/>
              <a:t> data to confirm Copernicus’ theory that the sun was the center of the universe</a:t>
            </a:r>
          </a:p>
          <a:p>
            <a:endParaRPr lang="en-US" dirty="0" smtClean="0"/>
          </a:p>
          <a:p>
            <a:r>
              <a:rPr lang="en-US" u="sng" dirty="0" err="1" smtClean="0"/>
              <a:t>Kepler’s</a:t>
            </a:r>
            <a:r>
              <a:rPr lang="en-US" u="sng" dirty="0" smtClean="0"/>
              <a:t> 3 Laws of Motion</a:t>
            </a:r>
          </a:p>
          <a:p>
            <a:pPr lvl="1"/>
            <a:r>
              <a:rPr lang="en-US" u="sng" dirty="0" smtClean="0"/>
              <a:t>First Law: All orbits are not circular but elliptical</a:t>
            </a:r>
          </a:p>
          <a:p>
            <a:pPr lvl="1"/>
            <a:r>
              <a:rPr lang="en-US" u="sng" dirty="0" err="1" smtClean="0"/>
              <a:t>Kepler’s</a:t>
            </a:r>
            <a:r>
              <a:rPr lang="en-US" u="sng" dirty="0" smtClean="0"/>
              <a:t> findings destroyed Aristotelian Physics</a:t>
            </a:r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3962400" cy="5441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Tycho and Kepler</a:t>
            </a:r>
            <a:endParaRPr lang="en-US" dirty="0"/>
          </a:p>
        </p:txBody>
      </p:sp>
      <p:pic>
        <p:nvPicPr>
          <p:cNvPr id="6" name="a19LTnXkyVQ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997077"/>
            <a:ext cx="4679684" cy="2632323"/>
          </a:xfrm>
          <a:prstGeom prst="rect">
            <a:avLst/>
          </a:prstGeom>
        </p:spPr>
      </p:pic>
      <p:pic>
        <p:nvPicPr>
          <p:cNvPr id="7" name="7QDvKzY4aqA"/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910988" y="1425327"/>
            <a:ext cx="4572000" cy="2571750"/>
          </a:xfrm>
          <a:prstGeom prst="rect">
            <a:avLst/>
          </a:prstGeom>
        </p:spPr>
      </p:pic>
      <p:pic>
        <p:nvPicPr>
          <p:cNvPr id="3074" name="Picture 2" descr="https://lh3.googleusercontent.com/UeQhs66AQcsfVmbTWtRbTiKQvkKN-2LWj4E4sGco0xbX-sL5871dhpqCjF3T0U-7StvlMcurTxgXVYfB8nSdtXBTWaYk1CVzhBUDqPNI20bgt1eHCM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568770"/>
            <a:ext cx="1152525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dn.images.express.co.uk/img/dynamic/1/590x/a1111-45058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99" y="4363967"/>
            <a:ext cx="3200400" cy="189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51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Galileo Galilei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Invented a telescope to observe:</a:t>
            </a:r>
          </a:p>
          <a:p>
            <a:pPr lvl="1"/>
            <a:r>
              <a:rPr lang="en-US" dirty="0" smtClean="0"/>
              <a:t>The mountains of the Moon</a:t>
            </a:r>
          </a:p>
          <a:p>
            <a:pPr lvl="1"/>
            <a:r>
              <a:rPr lang="en-US" dirty="0" smtClean="0"/>
              <a:t>Phases of Venus</a:t>
            </a:r>
          </a:p>
          <a:p>
            <a:pPr lvl="1"/>
            <a:r>
              <a:rPr lang="en-US" dirty="0" smtClean="0"/>
              <a:t>Moons around Jupiter</a:t>
            </a:r>
          </a:p>
          <a:p>
            <a:pPr lvl="1"/>
            <a:r>
              <a:rPr lang="en-US" dirty="0" smtClean="0"/>
              <a:t>Sunspots</a:t>
            </a:r>
          </a:p>
          <a:p>
            <a:pPr lvl="1"/>
            <a:r>
              <a:rPr lang="en-US" u="sng" dirty="0"/>
              <a:t>T</a:t>
            </a:r>
            <a:r>
              <a:rPr lang="en-US" u="sng" dirty="0" smtClean="0"/>
              <a:t>hat the heavens were not perfect</a:t>
            </a:r>
          </a:p>
          <a:p>
            <a:r>
              <a:rPr lang="en-US" dirty="0" smtClean="0"/>
              <a:t>1610: Published his findings in </a:t>
            </a:r>
            <a:r>
              <a:rPr lang="en-US" i="1" dirty="0" smtClean="0"/>
              <a:t>The Starry Messenger</a:t>
            </a:r>
          </a:p>
          <a:p>
            <a:pPr lvl="1"/>
            <a:r>
              <a:rPr lang="en-US" dirty="0" smtClean="0"/>
              <a:t>Attacked by the church, Italy was no longer the center of scientific revolution…it is England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61" y="1770063"/>
            <a:ext cx="3592953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5298</TotalTime>
  <Words>456</Words>
  <Application>Microsoft Office PowerPoint</Application>
  <PresentationFormat>On-screen Show (4:3)</PresentationFormat>
  <Paragraphs>57</Paragraphs>
  <Slides>13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Consolas</vt:lpstr>
      <vt:lpstr>Corbel</vt:lpstr>
      <vt:lpstr>Wingdings</vt:lpstr>
      <vt:lpstr>Wingdings 2</vt:lpstr>
      <vt:lpstr>Wingdings 3</vt:lpstr>
      <vt:lpstr>Default Theme</vt:lpstr>
      <vt:lpstr>Toward a New Heaven and a New Earth:  The Scientific Revolution</vt:lpstr>
      <vt:lpstr>The Challenge to Aristotle</vt:lpstr>
      <vt:lpstr>Ptolemaic Model</vt:lpstr>
      <vt:lpstr>Nicolaus Copernicus</vt:lpstr>
      <vt:lpstr>Copernican Model</vt:lpstr>
      <vt:lpstr>Tycho Brahe</vt:lpstr>
      <vt:lpstr>Johannes Kepler</vt:lpstr>
      <vt:lpstr>Tycho and Kepler</vt:lpstr>
      <vt:lpstr>Galileo Galilei</vt:lpstr>
      <vt:lpstr>Sir Isaac Newton</vt:lpstr>
      <vt:lpstr>Newton’s Laws</vt:lpstr>
      <vt:lpstr>Toward Enlightenment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a New Heaven and a New Earth:  The Scientific Revolution</dc:title>
  <dc:creator>Lawrence Ashley Staten</dc:creator>
  <cp:lastModifiedBy>Lawrence Staten</cp:lastModifiedBy>
  <cp:revision>18</cp:revision>
  <dcterms:created xsi:type="dcterms:W3CDTF">2011-08-15T00:05:43Z</dcterms:created>
  <dcterms:modified xsi:type="dcterms:W3CDTF">2016-12-06T18:45:56Z</dcterms:modified>
</cp:coreProperties>
</file>